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embeddedFontLst>
    <p:embeddedFont>
      <p:font typeface="Lato" panose="020F0502020204030203" pitchFamily="34" charset="0"/>
      <p:regular r:id="rId9"/>
      <p:bold r:id="rId10"/>
      <p:italic r:id="rId11"/>
      <p:boldItalic r:id="rId12"/>
    </p:embeddedFont>
    <p:embeddedFont>
      <p:font typeface="Lato Light" panose="020F0502020204030203" pitchFamily="34" charset="0"/>
      <p:regular r:id="rId13"/>
      <p:bold r:id="rId14"/>
      <p:italic r:id="rId15"/>
      <p:boldItalic r:id="rId16"/>
    </p:embeddedFont>
    <p:embeddedFont>
      <p:font typeface="Urbanist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619D69-BCF6-4F68-B296-DC4CDBB04371}">
  <a:tblStyle styleId="{44619D69-BCF6-4F68-B296-DC4CDBB0437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67" y="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5619750" y="4376737"/>
            <a:ext cx="952500" cy="3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624137" y="4605337"/>
            <a:ext cx="69437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Italian Society of science, Technology and Engineering of Architecture</a:t>
            </a:r>
            <a:endParaRPr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9BF27B3-56AD-8731-D673-E13A72B1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5000"/>
          </a:blip>
          <a:stretch>
            <a:fillRect/>
          </a:stretch>
        </p:blipFill>
        <p:spPr>
          <a:xfrm>
            <a:off x="1181518" y="289933"/>
            <a:ext cx="10259634" cy="4705815"/>
          </a:xfrm>
          <a:prstGeom prst="rect">
            <a:avLst/>
          </a:prstGeom>
          <a:effectLst>
            <a:glow rad="76200"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8832500-47D3-1943-A272-C351C0992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7756" y="162713"/>
            <a:ext cx="1428695" cy="1428695"/>
          </a:xfrm>
          <a:prstGeom prst="rect">
            <a:avLst/>
          </a:prstGeom>
        </p:spPr>
      </p:pic>
      <p:sp>
        <p:nvSpPr>
          <p:cNvPr id="87" name="Google Shape;87;p13"/>
          <p:cNvSpPr txBox="1"/>
          <p:nvPr/>
        </p:nvSpPr>
        <p:spPr>
          <a:xfrm>
            <a:off x="2000488" y="2119312"/>
            <a:ext cx="8576658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1" i="0" u="none" strike="noStrike" cap="none" dirty="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25° </a:t>
            </a:r>
            <a:r>
              <a:rPr lang="en-US" sz="6750" b="1" i="0" u="none" strike="noStrike" cap="none" dirty="0" err="1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Convegno</a:t>
            </a:r>
            <a:r>
              <a:rPr lang="en-US" sz="6750" b="1" i="0" u="none" strike="noStrike" cap="none" dirty="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 ISTeA</a:t>
            </a:r>
            <a:endParaRPr dirty="0"/>
          </a:p>
        </p:txBody>
      </p:sp>
      <p:sp>
        <p:nvSpPr>
          <p:cNvPr id="86" name="Google Shape;86;p13"/>
          <p:cNvSpPr txBox="1"/>
          <p:nvPr/>
        </p:nvSpPr>
        <p:spPr>
          <a:xfrm>
            <a:off x="5162549" y="1522170"/>
            <a:ext cx="18669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SAVE THE DATE</a:t>
            </a:r>
            <a:endParaRPr dirty="0"/>
          </a:p>
        </p:txBody>
      </p:sp>
      <p:sp>
        <p:nvSpPr>
          <p:cNvPr id="88" name="Google Shape;88;p13"/>
          <p:cNvSpPr txBox="1"/>
          <p:nvPr/>
        </p:nvSpPr>
        <p:spPr>
          <a:xfrm>
            <a:off x="3310303" y="3700464"/>
            <a:ext cx="557139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Napoli &amp; Capri | 17 - 19 Settembre 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96691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571500" y="2533650"/>
            <a:ext cx="5550693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Gestione dell’ambiente costruito e intelligenza artificiale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571500" y="3381375"/>
            <a:ext cx="5286375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Il convegno esplora la convergenza tra le tecnologie di Artificial Intelligence e la gestione del ciclo di vita degli edifici. Dalla progettazione parametrica alla manutenzione predittiva, l'AI sta ridefinendo i paradigmi dell'architettura e dell'ingegneria.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571500" y="4552950"/>
            <a:ext cx="5286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Focus su sostenibilità, efficienza operativa e nuovi modelli di business nel settore delle costruzioni.</a:t>
            </a:r>
            <a:endParaRPr/>
          </a:p>
        </p:txBody>
      </p:sp>
      <p:pic>
        <p:nvPicPr>
          <p:cNvPr id="100" name="Google Shape;100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196691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762000" y="571500"/>
            <a:ext cx="1140142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Il Tema del Convegno</a:t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571500" y="571500"/>
            <a:ext cx="76200" cy="504825"/>
          </a:xfrm>
          <a:prstGeom prst="rect">
            <a:avLst/>
          </a:prstGeom>
          <a:solidFill>
            <a:srgbClr val="004B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571500" y="6410325"/>
            <a:ext cx="22098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ISTEA 2026 | NAPOLI_CAPRI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966912"/>
            <a:ext cx="5286375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196691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6334125" y="2052638"/>
            <a:ext cx="5550693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 dirty="0" err="1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Complesso</a:t>
            </a:r>
            <a:r>
              <a:rPr lang="en-US" sz="2250" b="1" i="0" u="none" strike="noStrike" cap="none" dirty="0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 di San Marcellino e Festo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6762750" y="3076575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11.00: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Saluti istituzionali e Interventi introduttivi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6762750" y="3600450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11.30: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Light lunch networking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6762750" y="4124325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13.30: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Esperienze nel settore delle costruzioni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6762750" y="4648200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14.30: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Trasferimento verso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l'isola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di Capri</a:t>
            </a:r>
            <a:endParaRPr dirty="0"/>
          </a:p>
        </p:txBody>
      </p:sp>
      <p:pic>
        <p:nvPicPr>
          <p:cNvPr id="116" name="Google Shape;116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34125" y="311467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34125" y="3638550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34125" y="4162425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34125" y="4686300"/>
            <a:ext cx="2571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762000" y="571500"/>
            <a:ext cx="1140142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Giovedì 17 Settembre - Napoli</a:t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571500" y="571500"/>
            <a:ext cx="76200" cy="504825"/>
          </a:xfrm>
          <a:prstGeom prst="rect">
            <a:avLst/>
          </a:prstGeom>
          <a:solidFill>
            <a:srgbClr val="004B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571500" y="6410325"/>
            <a:ext cx="2733675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NAPOLI - UNIVERSITÀ FEDERICO II</a:t>
            </a:r>
            <a:endParaRPr/>
          </a:p>
        </p:txBody>
      </p:sp>
      <p:sp>
        <p:nvSpPr>
          <p:cNvPr id="2" name="Google Shape;163;p18">
            <a:extLst>
              <a:ext uri="{FF2B5EF4-FFF2-40B4-BE49-F238E27FC236}">
                <a16:creationId xmlns:a16="http://schemas.microsoft.com/office/drawing/2014/main" id="{A3A9B48D-4739-4DF2-5362-3BECE66ECA7C}"/>
              </a:ext>
            </a:extLst>
          </p:cNvPr>
          <p:cNvSpPr txBox="1"/>
          <p:nvPr/>
        </p:nvSpPr>
        <p:spPr>
          <a:xfrm>
            <a:off x="6334125" y="2395538"/>
            <a:ext cx="528637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1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Indirizzo</a:t>
            </a:r>
            <a:r>
              <a:rPr lang="en-US" sz="1350" b="1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Via Bartolomeo Capasso, 80138 Napoli.</a:t>
            </a:r>
            <a:endParaRPr i="1" dirty="0"/>
          </a:p>
        </p:txBody>
      </p:sp>
      <p:sp>
        <p:nvSpPr>
          <p:cNvPr id="3" name="Google Shape;115;p15">
            <a:extLst>
              <a:ext uri="{FF2B5EF4-FFF2-40B4-BE49-F238E27FC236}">
                <a16:creationId xmlns:a16="http://schemas.microsoft.com/office/drawing/2014/main" id="{62339A3A-E9BA-3B62-CAD4-6A60EA91EBFA}"/>
              </a:ext>
            </a:extLst>
          </p:cNvPr>
          <p:cNvSpPr txBox="1"/>
          <p:nvPr/>
        </p:nvSpPr>
        <p:spPr>
          <a:xfrm>
            <a:off x="6762750" y="5172075"/>
            <a:ext cx="485775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20.30: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Cena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sociale</a:t>
            </a:r>
            <a:endParaRPr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60BBD4D-38DF-22E5-F0D0-82E14BBE70B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3971" t="32543" r="43823" b="31094"/>
          <a:stretch>
            <a:fillRect/>
          </a:stretch>
        </p:blipFill>
        <p:spPr>
          <a:xfrm>
            <a:off x="6378223" y="5168338"/>
            <a:ext cx="213077" cy="3462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256" y="1219200"/>
            <a:ext cx="8196403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7025"/>
            <a:ext cx="8151159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676775"/>
            <a:ext cx="8151159" cy="17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/>
        </p:nvSpPr>
        <p:spPr>
          <a:xfrm>
            <a:off x="812006" y="1543050"/>
            <a:ext cx="5050631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ISTeA Giovani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812006" y="2038350"/>
            <a:ext cx="481012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10.30 – 13.30: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Workshop di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sperimentazione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AI. </a:t>
            </a:r>
            <a:endParaRPr dirty="0"/>
          </a:p>
        </p:txBody>
      </p:sp>
      <p:sp>
        <p:nvSpPr>
          <p:cNvPr id="134" name="Google Shape;134;p16"/>
          <p:cNvSpPr txBox="1"/>
          <p:nvPr/>
        </p:nvSpPr>
        <p:spPr>
          <a:xfrm>
            <a:off x="857250" y="3190875"/>
            <a:ext cx="5050631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Tavola Rotonda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857250" y="3686175"/>
            <a:ext cx="4810125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14.30 – 17.30: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«AI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nella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produzione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gestione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dell’ambiente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costruito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». </a:t>
            </a:r>
            <a:endParaRPr dirty="0"/>
          </a:p>
        </p:txBody>
      </p:sp>
      <p:sp>
        <p:nvSpPr>
          <p:cNvPr id="136" name="Google Shape;136;p16"/>
          <p:cNvSpPr txBox="1"/>
          <p:nvPr/>
        </p:nvSpPr>
        <p:spPr>
          <a:xfrm>
            <a:off x="857250" y="5000625"/>
            <a:ext cx="5050631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Assemblea ISTeA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857250" y="5495925"/>
            <a:ext cx="7453032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17.30 – 18.30: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Incontro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annuale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dei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soci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programmazione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attività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future della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società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scientifica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40" name="Google Shape;140;p16"/>
          <p:cNvSpPr txBox="1"/>
          <p:nvPr/>
        </p:nvSpPr>
        <p:spPr>
          <a:xfrm>
            <a:off x="762000" y="571500"/>
            <a:ext cx="1140142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Venerdì 18 Settembre - Capri</a:t>
            </a:r>
            <a:endParaRPr/>
          </a:p>
        </p:txBody>
      </p:sp>
      <p:sp>
        <p:nvSpPr>
          <p:cNvPr id="141" name="Google Shape;141;p16"/>
          <p:cNvSpPr/>
          <p:nvPr/>
        </p:nvSpPr>
        <p:spPr>
          <a:xfrm>
            <a:off x="571500" y="571500"/>
            <a:ext cx="76200" cy="504825"/>
          </a:xfrm>
          <a:prstGeom prst="rect">
            <a:avLst/>
          </a:prstGeom>
          <a:solidFill>
            <a:srgbClr val="004B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762000" y="571500"/>
            <a:ext cx="500062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Sabato 19 Settembre</a:t>
            </a:r>
            <a:endParaRPr/>
          </a:p>
        </p:txBody>
      </p:sp>
      <p:sp>
        <p:nvSpPr>
          <p:cNvPr id="148" name="Google Shape;148;p17"/>
          <p:cNvSpPr/>
          <p:nvPr/>
        </p:nvSpPr>
        <p:spPr>
          <a:xfrm>
            <a:off x="571500" y="571500"/>
            <a:ext cx="76200" cy="504825"/>
          </a:xfrm>
          <a:prstGeom prst="rect">
            <a:avLst/>
          </a:prstGeom>
          <a:solidFill>
            <a:srgbClr val="004B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1266825" y="1457325"/>
            <a:ext cx="3740467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Visita Guidata &amp; Escursione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571500" y="1952625"/>
            <a:ext cx="4953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Ore 9.30 – 13.30: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Un tour esclusivo via mare per ammirare le bellezze paesaggistiche dell'isola di Capri e i suoi tesori architettonici.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571500" y="2867025"/>
            <a:ext cx="4953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Partenza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battello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dal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porto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di Marina Grande (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dettagli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corso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di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definizione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).</a:t>
            </a:r>
            <a:endParaRPr dirty="0"/>
          </a:p>
        </p:txBody>
      </p:sp>
      <p:sp>
        <p:nvSpPr>
          <p:cNvPr id="153" name="Google Shape;153;p17"/>
          <p:cNvSpPr txBox="1"/>
          <p:nvPr/>
        </p:nvSpPr>
        <p:spPr>
          <a:xfrm>
            <a:off x="571500" y="3524250"/>
            <a:ext cx="4953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Un'occasione unica per fare networking in un contesto rilassato e mozzafiato.</a:t>
            </a:r>
            <a:endParaRPr/>
          </a:p>
        </p:txBody>
      </p:sp>
      <p:pic>
        <p:nvPicPr>
          <p:cNvPr id="154" name="Google Shape;15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2914650"/>
            <a:ext cx="190500" cy="1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96691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/>
          <p:nvPr/>
        </p:nvSpPr>
        <p:spPr>
          <a:xfrm>
            <a:off x="571500" y="1976436"/>
            <a:ext cx="5550693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 dirty="0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Centro Congressi </a:t>
            </a:r>
            <a:r>
              <a:rPr lang="en-US" sz="2250" b="1" i="0" u="none" strike="noStrike" cap="none" dirty="0" err="1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Anacapri</a:t>
            </a:r>
            <a:endParaRPr dirty="0"/>
          </a:p>
        </p:txBody>
      </p:sp>
      <p:sp>
        <p:nvSpPr>
          <p:cNvPr id="174" name="Google Shape;174;p19"/>
          <p:cNvSpPr txBox="1"/>
          <p:nvPr/>
        </p:nvSpPr>
        <p:spPr>
          <a:xfrm>
            <a:off x="571500" y="3262312"/>
            <a:ext cx="52863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Villa Orlandi, parte del Centro Congressi dell'Università Federico II, è una splendida dimora settecentesca circondata da un parco mediterraneo ad Anacapri.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523875" y="2343148"/>
            <a:ext cx="528637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1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Indirizzo</a:t>
            </a:r>
            <a:r>
              <a:rPr lang="en-US" sz="1350" b="1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Via </a:t>
            </a:r>
            <a:r>
              <a:rPr lang="en-US" sz="1350" b="0" i="1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Finestrale</a:t>
            </a: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2, 80071 </a:t>
            </a:r>
            <a:r>
              <a:rPr lang="en-US" sz="1350" b="0" i="1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Anacapri</a:t>
            </a: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(NA).</a:t>
            </a:r>
            <a:endParaRPr i="1" dirty="0"/>
          </a:p>
        </p:txBody>
      </p:sp>
      <p:pic>
        <p:nvPicPr>
          <p:cNvPr id="177" name="Google Shape;17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196691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 txBox="1"/>
          <p:nvPr/>
        </p:nvSpPr>
        <p:spPr>
          <a:xfrm>
            <a:off x="762000" y="571500"/>
            <a:ext cx="11401425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4B5C"/>
                </a:solidFill>
                <a:latin typeface="Urbanist"/>
                <a:ea typeface="Urbanist"/>
                <a:cs typeface="Urbanist"/>
                <a:sym typeface="Urbanist"/>
              </a:rPr>
              <a:t>Sede Capri: Villa Orlandi</a:t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571500" y="571500"/>
            <a:ext cx="76200" cy="504825"/>
          </a:xfrm>
          <a:prstGeom prst="rect">
            <a:avLst/>
          </a:prstGeom>
          <a:solidFill>
            <a:srgbClr val="004B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308</Words>
  <Application>Microsoft Office PowerPoint</Application>
  <PresentationFormat>Widescreen</PresentationFormat>
  <Paragraphs>34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Urbanist</vt:lpstr>
      <vt:lpstr>Lato</vt:lpstr>
      <vt:lpstr>Calibri</vt:lpstr>
      <vt:lpstr>Lato Light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ALESSANDRA CORNELI</cp:lastModifiedBy>
  <cp:revision>3</cp:revision>
  <dcterms:modified xsi:type="dcterms:W3CDTF">2026-05-07T11:40:35Z</dcterms:modified>
</cp:coreProperties>
</file>